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3" r:id="rId11"/>
  </p:sldIdLst>
  <p:sldSz cx="9144000" cy="6858000" type="screen4x3"/>
  <p:notesSz cx="6997700" cy="928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54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FF99-5362-C047-A02D-6597F153F0A3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68451-83F6-C24C-9A3A-CE0CC6588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72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FF99-5362-C047-A02D-6597F153F0A3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68451-83F6-C24C-9A3A-CE0CC6588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39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FF99-5362-C047-A02D-6597F153F0A3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68451-83F6-C24C-9A3A-CE0CC6588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471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FF99-5362-C047-A02D-6597F153F0A3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68451-83F6-C24C-9A3A-CE0CC6588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05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FF99-5362-C047-A02D-6597F153F0A3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68451-83F6-C24C-9A3A-CE0CC6588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9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FF99-5362-C047-A02D-6597F153F0A3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68451-83F6-C24C-9A3A-CE0CC6588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48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FF99-5362-C047-A02D-6597F153F0A3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68451-83F6-C24C-9A3A-CE0CC6588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886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FF99-5362-C047-A02D-6597F153F0A3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68451-83F6-C24C-9A3A-CE0CC6588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66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FF99-5362-C047-A02D-6597F153F0A3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68451-83F6-C24C-9A3A-CE0CC6588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009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FF99-5362-C047-A02D-6597F153F0A3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68451-83F6-C24C-9A3A-CE0CC6588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98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FF99-5362-C047-A02D-6597F153F0A3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68451-83F6-C24C-9A3A-CE0CC6588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92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9FF99-5362-C047-A02D-6597F153F0A3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68451-83F6-C24C-9A3A-CE0CC6588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16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Callout 8"/>
          <p:cNvSpPr/>
          <p:nvPr/>
        </p:nvSpPr>
        <p:spPr>
          <a:xfrm>
            <a:off x="130250" y="162801"/>
            <a:ext cx="9013750" cy="3451385"/>
          </a:xfrm>
          <a:prstGeom prst="downArrowCallout">
            <a:avLst>
              <a:gd name="adj1" fmla="val 18328"/>
              <a:gd name="adj2" fmla="val 21429"/>
              <a:gd name="adj3" fmla="val 25000"/>
              <a:gd name="adj4" fmla="val 64977"/>
            </a:avLst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i="1" u="sng" dirty="0" smtClean="0">
                <a:solidFill>
                  <a:srgbClr val="FF0000"/>
                </a:solidFill>
              </a:rPr>
              <a:t>Paleolithic:</a:t>
            </a:r>
          </a:p>
          <a:p>
            <a:pPr marL="285750" indent="-285750" algn="ctr">
              <a:buFont typeface="Arial"/>
              <a:buChar char="•"/>
            </a:pPr>
            <a:r>
              <a:rPr lang="en-US" sz="2400" dirty="0" smtClean="0"/>
              <a:t>AKA: “The Old Stone Age”</a:t>
            </a:r>
          </a:p>
          <a:p>
            <a:pPr marL="285750" indent="-285750" algn="ctr">
              <a:buFont typeface="Arial"/>
              <a:buChar char="•"/>
            </a:pPr>
            <a:r>
              <a:rPr lang="en-US" sz="2400" dirty="0" smtClean="0"/>
              <a:t>Hunter-Gathers</a:t>
            </a:r>
          </a:p>
          <a:p>
            <a:pPr marL="285750" indent="-285750" algn="ctr">
              <a:buFont typeface="Arial"/>
              <a:buChar char="•"/>
            </a:pPr>
            <a:r>
              <a:rPr lang="en-US" sz="2400" dirty="0" smtClean="0"/>
              <a:t>Nomadic</a:t>
            </a:r>
          </a:p>
          <a:p>
            <a:pPr marL="285750" indent="-285750" algn="ctr">
              <a:buFont typeface="Arial"/>
              <a:buChar char="•"/>
            </a:pPr>
            <a:r>
              <a:rPr lang="en-US" sz="2400" dirty="0" smtClean="0"/>
              <a:t>NO permanent settlements</a:t>
            </a:r>
          </a:p>
          <a:p>
            <a:pPr marL="285750" indent="-285750" algn="ctr">
              <a:buFont typeface="Arial"/>
              <a:buChar char="•"/>
            </a:pPr>
            <a:r>
              <a:rPr lang="en-US" sz="2400" dirty="0" smtClean="0"/>
              <a:t>Small populations</a:t>
            </a:r>
          </a:p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7198" y="3858388"/>
            <a:ext cx="8889605" cy="28490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u="sng" dirty="0" smtClean="0">
                <a:solidFill>
                  <a:srgbClr val="FF0000"/>
                </a:solidFill>
              </a:rPr>
              <a:t>NEOLITHIC:</a:t>
            </a:r>
            <a:endParaRPr lang="en-US" sz="2000" b="1" i="1" u="sng" dirty="0" smtClean="0">
              <a:solidFill>
                <a:srgbClr val="FF0000"/>
              </a:solidFill>
            </a:endParaRPr>
          </a:p>
          <a:p>
            <a:pPr marL="342900" indent="-342900" algn="ctr">
              <a:buFont typeface="Arial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AKA: “The New Stone Age”</a:t>
            </a:r>
          </a:p>
          <a:p>
            <a:pPr marL="342900" indent="-342900" algn="ctr">
              <a:buFont typeface="Arial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Agricultural Revolution= new farming technology</a:t>
            </a:r>
          </a:p>
          <a:p>
            <a:pPr marL="342900" indent="-342900" algn="ctr">
              <a:buFont typeface="Arial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Domestication</a:t>
            </a:r>
          </a:p>
          <a:p>
            <a:pPr marL="342900" indent="-342900" algn="ctr">
              <a:buFont typeface="Arial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Permanent Settlements</a:t>
            </a:r>
          </a:p>
          <a:p>
            <a:pPr marL="342900" indent="-342900" algn="ctr">
              <a:buFont typeface="Arial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Towns and cities emerge</a:t>
            </a:r>
          </a:p>
          <a:p>
            <a:pPr marL="342900" indent="-342900" algn="ctr">
              <a:buFont typeface="Arial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Increase in food supply= Increase in population</a:t>
            </a:r>
          </a:p>
          <a:p>
            <a:pPr marL="342900" indent="-342900" algn="ctr">
              <a:buFont typeface="Arial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Social class emerge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341" y="2374899"/>
            <a:ext cx="2708464" cy="17122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00" y="1432650"/>
            <a:ext cx="2352469" cy="218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3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9034"/>
            <a:ext cx="4626810" cy="45851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7235" y="561498"/>
            <a:ext cx="8269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CCFFCC"/>
                </a:solidFill>
              </a:rPr>
              <a:t>Alexander the Great- unites the Greek city-states through conquest, alliances, acceptance.  </a:t>
            </a:r>
            <a:endParaRPr lang="en-US" sz="3200" b="1" i="1" dirty="0">
              <a:solidFill>
                <a:srgbClr val="CCFFC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56333" y="1869034"/>
            <a:ext cx="1800192" cy="143871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u="sng" dirty="0" smtClean="0"/>
              <a:t>GREEK</a:t>
            </a:r>
            <a:endParaRPr lang="en-US" sz="3200" b="1" i="1" u="sng" dirty="0"/>
          </a:p>
        </p:txBody>
      </p:sp>
      <p:sp>
        <p:nvSpPr>
          <p:cNvPr id="7" name="Rectangle 6"/>
          <p:cNvSpPr/>
          <p:nvPr/>
        </p:nvSpPr>
        <p:spPr>
          <a:xfrm>
            <a:off x="4856333" y="5015463"/>
            <a:ext cx="1800192" cy="143871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u="sng" dirty="0" smtClean="0"/>
              <a:t>EGYPTIAN</a:t>
            </a:r>
            <a:endParaRPr lang="en-US" sz="2800" b="1" i="1" u="sng" dirty="0"/>
          </a:p>
        </p:txBody>
      </p:sp>
      <p:sp>
        <p:nvSpPr>
          <p:cNvPr id="8" name="Rectangle 7"/>
          <p:cNvSpPr/>
          <p:nvPr/>
        </p:nvSpPr>
        <p:spPr>
          <a:xfrm>
            <a:off x="7032205" y="1869034"/>
            <a:ext cx="1800192" cy="143871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u="sng" dirty="0" smtClean="0"/>
              <a:t>PERSIAN</a:t>
            </a:r>
            <a:endParaRPr lang="en-US" sz="3200" b="1" i="1" u="sng" dirty="0"/>
          </a:p>
        </p:txBody>
      </p:sp>
      <p:sp>
        <p:nvSpPr>
          <p:cNvPr id="9" name="Rectangle 8"/>
          <p:cNvSpPr/>
          <p:nvPr/>
        </p:nvSpPr>
        <p:spPr>
          <a:xfrm>
            <a:off x="7032205" y="5015463"/>
            <a:ext cx="1800192" cy="143871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u="sng" dirty="0" smtClean="0"/>
              <a:t>INDIAN</a:t>
            </a:r>
            <a:endParaRPr lang="en-US" sz="3200" b="1" i="1" u="sng" dirty="0"/>
          </a:p>
        </p:txBody>
      </p:sp>
      <p:sp>
        <p:nvSpPr>
          <p:cNvPr id="10" name="Rectangle 9"/>
          <p:cNvSpPr/>
          <p:nvPr/>
        </p:nvSpPr>
        <p:spPr>
          <a:xfrm>
            <a:off x="4856333" y="3440433"/>
            <a:ext cx="3976064" cy="143871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u="sng" dirty="0" smtClean="0"/>
              <a:t>HELLENISTIC CULTURE</a:t>
            </a:r>
            <a:endParaRPr lang="en-US" sz="3200" b="1" i="1" u="sng" dirty="0"/>
          </a:p>
        </p:txBody>
      </p:sp>
    </p:spTree>
    <p:extLst>
      <p:ext uri="{BB962C8B-B14F-4D97-AF65-F5344CB8AC3E}">
        <p14:creationId xmlns:p14="http://schemas.microsoft.com/office/powerpoint/2010/main" val="252993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05"/>
            <a:ext cx="9143999" cy="685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6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672" y="2539699"/>
            <a:ext cx="5806328" cy="50305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4314551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FF0000"/>
                </a:solidFill>
              </a:rPr>
              <a:t>Where did River Valley Civilizations Emerge?</a:t>
            </a:r>
          </a:p>
          <a:p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b="1" i="1" dirty="0" smtClean="0"/>
              <a:t>Mesopotamia: Tigris, Euphrates</a:t>
            </a:r>
          </a:p>
          <a:p>
            <a:pPr marL="342900" indent="-342900">
              <a:buFont typeface="Arial"/>
              <a:buChar char="•"/>
            </a:pPr>
            <a:r>
              <a:rPr lang="en-US" sz="2400" b="1" i="1" dirty="0" smtClean="0"/>
              <a:t>China: Huang-He, Yangtze</a:t>
            </a:r>
          </a:p>
          <a:p>
            <a:pPr marL="342900" indent="-342900">
              <a:buFont typeface="Arial"/>
              <a:buChar char="•"/>
            </a:pPr>
            <a:r>
              <a:rPr lang="en-US" sz="2400" b="1" i="1" dirty="0" smtClean="0"/>
              <a:t>Egypt: Nile</a:t>
            </a:r>
          </a:p>
          <a:p>
            <a:pPr marL="342900" indent="-342900">
              <a:buFont typeface="Arial"/>
              <a:buChar char="•"/>
            </a:pPr>
            <a:r>
              <a:rPr lang="en-US" sz="2400" b="1" i="1" dirty="0" smtClean="0"/>
              <a:t>India: Indus</a:t>
            </a:r>
          </a:p>
          <a:p>
            <a:endParaRPr lang="en-US" sz="2400" i="1" dirty="0"/>
          </a:p>
          <a:p>
            <a:r>
              <a:rPr lang="en-US" sz="2400" b="1" u="sng" dirty="0" smtClean="0">
                <a:solidFill>
                  <a:srgbClr val="FF0000"/>
                </a:solidFill>
              </a:rPr>
              <a:t>Why did Early River </a:t>
            </a:r>
          </a:p>
          <a:p>
            <a:r>
              <a:rPr lang="en-US" sz="2400" b="1" u="sng" dirty="0" smtClean="0">
                <a:solidFill>
                  <a:srgbClr val="FF0000"/>
                </a:solidFill>
              </a:rPr>
              <a:t>Civilizations develop along rivers?</a:t>
            </a:r>
          </a:p>
          <a:p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b="1" i="1" dirty="0" smtClean="0"/>
              <a:t>Fertile soil</a:t>
            </a:r>
          </a:p>
          <a:p>
            <a:pPr marL="342900" indent="-342900">
              <a:buFont typeface="Arial"/>
              <a:buChar char="•"/>
            </a:pPr>
            <a:r>
              <a:rPr lang="en-US" sz="2400" b="1" i="1" dirty="0" smtClean="0"/>
              <a:t>Easy to farm (irrigation)</a:t>
            </a:r>
          </a:p>
          <a:p>
            <a:pPr marL="342900" indent="-342900">
              <a:buFont typeface="Arial"/>
              <a:buChar char="•"/>
            </a:pPr>
            <a:r>
              <a:rPr lang="en-US" sz="2400" b="1" i="1" dirty="0" smtClean="0"/>
              <a:t>Transportation </a:t>
            </a:r>
          </a:p>
          <a:p>
            <a:pPr marL="342900" indent="-342900">
              <a:buFont typeface="Arial"/>
              <a:buChar char="•"/>
            </a:pPr>
            <a:r>
              <a:rPr lang="en-US" sz="2400" b="1" i="1" dirty="0" smtClean="0"/>
              <a:t>(trade, travel)</a:t>
            </a:r>
          </a:p>
          <a:p>
            <a:endParaRPr lang="en-US" i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591334" y="817446"/>
            <a:ext cx="421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sng" dirty="0" smtClean="0">
                <a:solidFill>
                  <a:srgbClr val="FF0000"/>
                </a:solidFill>
              </a:rPr>
              <a:t>What does Mesopotamia mean?</a:t>
            </a:r>
          </a:p>
          <a:p>
            <a:endParaRPr lang="en-US" sz="2400" b="1" i="1" dirty="0"/>
          </a:p>
          <a:p>
            <a:pPr marL="285750" indent="-285750">
              <a:buFont typeface="Arial"/>
              <a:buChar char="•"/>
            </a:pPr>
            <a:r>
              <a:rPr lang="en-US" sz="2400" b="1" i="1" dirty="0" smtClean="0"/>
              <a:t>“Land between two rivers”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364299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1222"/>
            <a:ext cx="48842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>
                <a:solidFill>
                  <a:schemeClr val="bg1"/>
                </a:solidFill>
              </a:rPr>
              <a:t>TIGRIS- EUPHRATES RIVER VALLEY (MESOPOTAMIA)</a:t>
            </a: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chemeClr val="bg1"/>
                </a:solidFill>
              </a:rPr>
              <a:t>Polytheistic</a:t>
            </a: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chemeClr val="bg1"/>
                </a:solidFill>
              </a:rPr>
              <a:t>Ziggurats- temples for different gods</a:t>
            </a: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chemeClr val="bg1"/>
                </a:solidFill>
              </a:rPr>
              <a:t>Important civilization- Sumer</a:t>
            </a: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chemeClr val="bg1"/>
                </a:solidFill>
              </a:rPr>
              <a:t>Cuneiform- writing system</a:t>
            </a: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chemeClr val="bg1"/>
                </a:solidFill>
              </a:rPr>
              <a:t>Invention of the wheel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59757" y="1790705"/>
            <a:ext cx="48842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>
                <a:solidFill>
                  <a:schemeClr val="bg1"/>
                </a:solidFill>
              </a:rPr>
              <a:t>ANCIENT BABYLONIA</a:t>
            </a: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chemeClr val="bg1"/>
                </a:solidFill>
              </a:rPr>
              <a:t>Mesopotamia</a:t>
            </a: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chemeClr val="bg1"/>
                </a:solidFill>
              </a:rPr>
              <a:t>King Hammurabi</a:t>
            </a: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chemeClr val="bg1"/>
                </a:solidFill>
              </a:rPr>
              <a:t>Hammurabi’s Code: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i="1" dirty="0" smtClean="0">
                <a:solidFill>
                  <a:schemeClr val="bg1"/>
                </a:solidFill>
              </a:rPr>
              <a:t>First written code of laws for all to see.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i="1" dirty="0" smtClean="0">
                <a:solidFill>
                  <a:schemeClr val="bg1"/>
                </a:solidFill>
              </a:rPr>
              <a:t>“Eye for an Eye”- laws and punishments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i="1" dirty="0" smtClean="0">
                <a:solidFill>
                  <a:schemeClr val="bg1"/>
                </a:solidFill>
              </a:rPr>
              <a:t>Discriminates based on social classes</a:t>
            </a:r>
          </a:p>
          <a:p>
            <a:pPr marL="800100" lvl="1" indent="-342900">
              <a:buFont typeface="Arial"/>
              <a:buChar char="•"/>
            </a:pP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994619"/>
            <a:ext cx="48842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>
                <a:solidFill>
                  <a:schemeClr val="bg1"/>
                </a:solidFill>
              </a:rPr>
              <a:t>NILE RIVER (EGYPT)</a:t>
            </a: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chemeClr val="bg1"/>
                </a:solidFill>
              </a:rPr>
              <a:t>Longest river in the world.</a:t>
            </a: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chemeClr val="bg1"/>
                </a:solidFill>
              </a:rPr>
              <a:t>United Upper and Lower Egypt</a:t>
            </a: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chemeClr val="bg1"/>
                </a:solidFill>
              </a:rPr>
              <a:t>Polytheistic</a:t>
            </a: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chemeClr val="bg1"/>
                </a:solidFill>
              </a:rPr>
              <a:t>Pyramids</a:t>
            </a: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chemeClr val="bg1"/>
                </a:solidFill>
              </a:rPr>
              <a:t>Pharaoh’s (viewed as god-kings)</a:t>
            </a: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chemeClr val="bg1"/>
                </a:solidFill>
              </a:rPr>
              <a:t>Papyrus= paper</a:t>
            </a: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chemeClr val="bg1"/>
                </a:solidFill>
              </a:rPr>
              <a:t>Hieroglyphics- writing system</a:t>
            </a: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chemeClr val="bg1"/>
                </a:solidFill>
              </a:rPr>
              <a:t>Predictable flooding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531" y="0"/>
            <a:ext cx="1806622" cy="17907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496" y="4717115"/>
            <a:ext cx="2201325" cy="21589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519" y="2490528"/>
            <a:ext cx="1826396" cy="150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1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0085" y="291968"/>
            <a:ext cx="48842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>
                <a:solidFill>
                  <a:srgbClr val="FFFFFF"/>
                </a:solidFill>
              </a:rPr>
              <a:t>INDUS RIVER (INDIA)</a:t>
            </a: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FFFFFF"/>
                </a:solidFill>
              </a:rPr>
              <a:t>Monsoons</a:t>
            </a: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FFFFFF"/>
                </a:solidFill>
              </a:rPr>
              <a:t>Polytheistic</a:t>
            </a: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FFFFFF"/>
                </a:solidFill>
              </a:rPr>
              <a:t>Planned cities: Harappa &amp; Mohenjo-Daro</a:t>
            </a: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FFFFFF"/>
                </a:solidFill>
              </a:rPr>
              <a:t>Evidence of strong central government.</a:t>
            </a: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FFFFFF"/>
                </a:solidFill>
              </a:rPr>
              <a:t>Sanskrit- writing system </a:t>
            </a:r>
            <a:endParaRPr lang="en-US" sz="2000" b="1" i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6891" y="2914714"/>
            <a:ext cx="48842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>
                <a:solidFill>
                  <a:srgbClr val="FFFFFF"/>
                </a:solidFill>
              </a:rPr>
              <a:t>HUANG-HE &amp; YELLOW RIVER VALLEY (CHINA)</a:t>
            </a: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FFFFFF"/>
                </a:solidFill>
              </a:rPr>
              <a:t>Polytheistic</a:t>
            </a: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FFFFFF"/>
                </a:solidFill>
              </a:rPr>
              <a:t>Yin-Yang= balance in nature</a:t>
            </a: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FFFFFF"/>
                </a:solidFill>
              </a:rPr>
              <a:t>Ancestor worship</a:t>
            </a: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FFFFFF"/>
                </a:solidFill>
              </a:rPr>
              <a:t>Oracle bones</a:t>
            </a: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FFFFFF"/>
                </a:solidFill>
              </a:rPr>
              <a:t>Emperor</a:t>
            </a: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FFFFFF"/>
                </a:solidFill>
              </a:rPr>
              <a:t>Pictographs: writing system</a:t>
            </a: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FFFFFF"/>
                </a:solidFill>
              </a:rPr>
              <a:t>Shang Dynasty- first dynasty</a:t>
            </a: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FFFFFF"/>
                </a:solidFill>
              </a:rPr>
              <a:t>Achievements: gunpowder; porcelain</a:t>
            </a:r>
            <a:endParaRPr lang="en-US" sz="2000" b="1" i="1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0" y="0"/>
            <a:ext cx="2540000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134" y="3316287"/>
            <a:ext cx="3644900" cy="30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0" y="274638"/>
            <a:ext cx="4419600" cy="813989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CCFFCC"/>
                </a:solidFill>
                <a:latin typeface="Cooper Std Black" pitchFamily="18" charset="0"/>
                <a:cs typeface="Capitals"/>
              </a:rPr>
              <a:t>ANCIENT GREECE</a:t>
            </a:r>
            <a:endParaRPr lang="en-US" sz="3600" dirty="0">
              <a:solidFill>
                <a:srgbClr val="CCFFCC"/>
              </a:solidFill>
              <a:latin typeface="Cooper Std Black" pitchFamily="18" charset="0"/>
              <a:cs typeface="Capital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101" y="274638"/>
            <a:ext cx="3533923" cy="53175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i="1" dirty="0" smtClean="0">
                <a:solidFill>
                  <a:srgbClr val="3366FF"/>
                </a:solidFill>
              </a:rPr>
              <a:t>How did geography impact the early inhabitants of Greece?</a:t>
            </a:r>
          </a:p>
          <a:p>
            <a:r>
              <a:rPr lang="en-US" sz="2000" b="1" i="1" dirty="0" smtClean="0">
                <a:solidFill>
                  <a:srgbClr val="FFFFFF"/>
                </a:solidFill>
              </a:rPr>
              <a:t>Isolated separate city-states and kept Greece from uniting.  Different city-states had different forms of government.</a:t>
            </a:r>
          </a:p>
          <a:p>
            <a:r>
              <a:rPr lang="en-US" sz="2000" b="1" i="1" dirty="0" smtClean="0">
                <a:solidFill>
                  <a:srgbClr val="FFFFFF"/>
                </a:solidFill>
              </a:rPr>
              <a:t>Travel and trade based on water routes.</a:t>
            </a:r>
          </a:p>
          <a:p>
            <a:pPr marL="0" indent="0">
              <a:buNone/>
            </a:pPr>
            <a:endParaRPr lang="en-US" sz="2000" b="1" i="1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000" b="1" i="1" dirty="0" smtClean="0">
                <a:solidFill>
                  <a:srgbClr val="3366FF"/>
                </a:solidFill>
              </a:rPr>
              <a:t>How did the mountainous topography impact the development of ancient Greece?</a:t>
            </a:r>
          </a:p>
          <a:p>
            <a:r>
              <a:rPr lang="en-US" sz="2000" b="1" i="1" dirty="0" smtClean="0">
                <a:solidFill>
                  <a:srgbClr val="FFFFFF"/>
                </a:solidFill>
              </a:rPr>
              <a:t>Few natural resources forced some city-state to look to expand their territories; protection; isolation.</a:t>
            </a:r>
            <a:endParaRPr lang="en-US" sz="2000" b="1" i="1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385" y="1339848"/>
            <a:ext cx="5273615" cy="461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1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01173" y="628054"/>
            <a:ext cx="6028551" cy="58618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115449" y="488486"/>
            <a:ext cx="6028551" cy="58618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20012737">
            <a:off x="279101" y="551112"/>
            <a:ext cx="2023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omic Sans MS"/>
                <a:cs typeface="Comic Sans MS"/>
              </a:rPr>
              <a:t>ATHENS</a:t>
            </a:r>
            <a:endParaRPr lang="en-US" sz="2800" b="1" dirty="0">
              <a:latin typeface="Comic Sans MS"/>
              <a:cs typeface="Comic Sans MS"/>
            </a:endParaRPr>
          </a:p>
        </p:txBody>
      </p:sp>
      <p:sp>
        <p:nvSpPr>
          <p:cNvPr id="7" name="Rectangle 6"/>
          <p:cNvSpPr/>
          <p:nvPr/>
        </p:nvSpPr>
        <p:spPr>
          <a:xfrm rot="1533340">
            <a:off x="7343482" y="381792"/>
            <a:ext cx="1629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Comic Sans MS"/>
                <a:cs typeface="Comic Sans MS"/>
              </a:rPr>
              <a:t>SPARTA</a:t>
            </a:r>
            <a:endParaRPr lang="en-US" sz="2800" b="1" dirty="0"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30610" y="2623870"/>
            <a:ext cx="219093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b="1" i="1" dirty="0" smtClean="0"/>
              <a:t>Language</a:t>
            </a:r>
          </a:p>
          <a:p>
            <a:pPr lvl="1"/>
            <a:r>
              <a:rPr lang="en-US" sz="2800" b="1" i="1" dirty="0" smtClean="0"/>
              <a:t>Religion</a:t>
            </a:r>
          </a:p>
          <a:p>
            <a:pPr lvl="1"/>
            <a:r>
              <a:rPr lang="en-US" sz="2800" b="1" i="1" dirty="0" smtClean="0"/>
              <a:t>Culture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93925" y="1577429"/>
            <a:ext cx="283286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2400" b="1" i="1" dirty="0" smtClean="0"/>
              <a:t>Oligarchy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b="1" i="1" dirty="0" smtClean="0"/>
              <a:t>Based around the military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b="1" i="1" dirty="0" smtClean="0"/>
              <a:t>Emphasized discipline and strength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b="1" i="1" dirty="0" smtClean="0"/>
              <a:t>Women enjoyed considerable freedoms.</a:t>
            </a:r>
          </a:p>
          <a:p>
            <a:pPr lvl="1"/>
            <a:endParaRPr lang="en-US" sz="2800" b="1" i="1" dirty="0" smtClean="0"/>
          </a:p>
          <a:p>
            <a:pPr lvl="1"/>
            <a:endParaRPr lang="en-US" sz="2800" b="1" i="1" dirty="0" smtClean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1173" y="1733675"/>
            <a:ext cx="3163962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2000" b="1" i="1" dirty="0" smtClean="0"/>
              <a:t>GOLDEN AGE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i="1" dirty="0" smtClean="0"/>
              <a:t>Limited democracy;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i="1" dirty="0" smtClean="0"/>
              <a:t>Emphasized educations;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i="1" dirty="0" smtClean="0"/>
              <a:t>Goal was to prepare to for times of peace and war;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i="1" dirty="0" smtClean="0"/>
              <a:t>Limited freedom of speech,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i="1" dirty="0" smtClean="0"/>
              <a:t>Women’s roles limited to managing the house.</a:t>
            </a:r>
          </a:p>
          <a:p>
            <a:pPr lvl="1"/>
            <a:endParaRPr lang="en-US" sz="2800" b="1" i="1" dirty="0" smtClean="0"/>
          </a:p>
          <a:p>
            <a:pPr lvl="1"/>
            <a:endParaRPr lang="en-US" sz="2800" b="1" i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Socrates</a:t>
            </a:r>
          </a:p>
        </p:txBody>
      </p:sp>
      <p:pic>
        <p:nvPicPr>
          <p:cNvPr id="3077" name="Picture 5" descr="socra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35612"/>
            <a:ext cx="2274662" cy="30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aristotle_st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524" y="3873030"/>
            <a:ext cx="2487475" cy="2984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343" y="3873030"/>
            <a:ext cx="2661921" cy="29849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274638"/>
            <a:ext cx="2986365" cy="31700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u="sng" dirty="0" smtClean="0"/>
              <a:t>SOCRATES</a:t>
            </a: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FF0000"/>
                </a:solidFill>
              </a:rPr>
              <a:t>Developed “Socratic Method;”</a:t>
            </a: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FF0000"/>
                </a:solidFill>
              </a:rPr>
              <a:t>Learn by asking;</a:t>
            </a: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FF0000"/>
                </a:solidFill>
              </a:rPr>
              <a:t>Practical questions to find truth;</a:t>
            </a: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FF0000"/>
                </a:solidFill>
              </a:rPr>
              <a:t>Athenian government rejected his thoughts and said he corrupted youth.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37343" y="305266"/>
            <a:ext cx="2661921" cy="31700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u="sng" dirty="0" smtClean="0"/>
              <a:t>PLATO</a:t>
            </a:r>
          </a:p>
          <a:p>
            <a:pPr marL="285750" indent="-285750">
              <a:buFont typeface="Arial"/>
              <a:buChar char="•"/>
            </a:pPr>
            <a:r>
              <a:rPr lang="en-US" sz="2000" b="1" i="1" dirty="0" smtClean="0">
                <a:solidFill>
                  <a:srgbClr val="FF0000"/>
                </a:solidFill>
              </a:rPr>
              <a:t>Distrusted democracy because he felt it put Socrates to death;</a:t>
            </a:r>
          </a:p>
          <a:p>
            <a:pPr marL="285750" indent="-285750">
              <a:buFont typeface="Arial"/>
              <a:buChar char="•"/>
            </a:pPr>
            <a:r>
              <a:rPr lang="en-US" sz="2000" b="1" i="1" dirty="0" smtClean="0">
                <a:solidFill>
                  <a:srgbClr val="FF0000"/>
                </a:solidFill>
              </a:rPr>
              <a:t>Three classes of people with philosophers as the ruling class</a:t>
            </a:r>
            <a:r>
              <a:rPr lang="en-US" sz="2000" i="1" dirty="0" smtClean="0">
                <a:solidFill>
                  <a:srgbClr val="FF0000"/>
                </a:solidFill>
              </a:rPr>
              <a:t>;</a:t>
            </a:r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64409" y="274638"/>
            <a:ext cx="2775664" cy="31700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u="sng" dirty="0" smtClean="0"/>
              <a:t>ARISTOTLE</a:t>
            </a:r>
          </a:p>
          <a:p>
            <a:pPr marL="285750" indent="-285750">
              <a:buFont typeface="Arial"/>
              <a:buChar char="•"/>
            </a:pPr>
            <a:endParaRPr lang="en-US" sz="2000" i="1" dirty="0" smtClean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FF0000"/>
                </a:solidFill>
              </a:rPr>
              <a:t>People should pursue the nature of the world;</a:t>
            </a: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FF0000"/>
                </a:solidFill>
              </a:rPr>
              <a:t>People learn through reason;</a:t>
            </a: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FF0000"/>
                </a:solidFill>
              </a:rPr>
              <a:t>Astronomy, natural history, music, and politics.</a:t>
            </a:r>
          </a:p>
        </p:txBody>
      </p:sp>
    </p:spTree>
    <p:extLst>
      <p:ext uri="{BB962C8B-B14F-4D97-AF65-F5344CB8AC3E}">
        <p14:creationId xmlns:p14="http://schemas.microsoft.com/office/powerpoint/2010/main" val="178317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7302099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239864" y="4081919"/>
            <a:ext cx="1224744" cy="393074"/>
          </a:xfrm>
          <a:prstGeom prst="wedgeRoundRectCallout">
            <a:avLst>
              <a:gd name="adj1" fmla="val 142813"/>
              <a:gd name="adj2" fmla="val -17980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Greece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87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464</Words>
  <Application>Microsoft Office PowerPoint</Application>
  <PresentationFormat>On-screen Show (4:3)</PresentationFormat>
  <Paragraphs>113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Capitals</vt:lpstr>
      <vt:lpstr>Comic Sans MS</vt:lpstr>
      <vt:lpstr>Cooper Std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ANCIENT GREECE</vt:lpstr>
      <vt:lpstr>PowerPoint Presentation</vt:lpstr>
      <vt:lpstr>Socrates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 Suchopar</dc:creator>
  <cp:lastModifiedBy>Jill Valdes</cp:lastModifiedBy>
  <cp:revision>35</cp:revision>
  <cp:lastPrinted>2013-06-10T14:36:18Z</cp:lastPrinted>
  <dcterms:created xsi:type="dcterms:W3CDTF">2013-01-14T22:13:58Z</dcterms:created>
  <dcterms:modified xsi:type="dcterms:W3CDTF">2020-01-16T17:21:30Z</dcterms:modified>
</cp:coreProperties>
</file>